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  <p:sldMasterId id="2147483706" r:id="rId11"/>
  </p:sldMasterIdLst>
  <p:notesMasterIdLst>
    <p:notesMasterId r:id="rId20"/>
  </p:notesMasterIdLst>
  <p:sldIdLst>
    <p:sldId id="470" r:id="rId12"/>
    <p:sldId id="505" r:id="rId13"/>
    <p:sldId id="499" r:id="rId14"/>
    <p:sldId id="502" r:id="rId15"/>
    <p:sldId id="501" r:id="rId16"/>
    <p:sldId id="503" r:id="rId17"/>
    <p:sldId id="504" r:id="rId18"/>
    <p:sldId id="500" r:id="rId19"/>
  </p:sldIdLst>
  <p:sldSz cx="12190413" cy="6859588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F3"/>
    <a:srgbClr val="D09E00"/>
    <a:srgbClr val="FFFF99"/>
    <a:srgbClr val="FFE4B9"/>
    <a:srgbClr val="FEF143"/>
    <a:srgbClr val="DDF86B"/>
    <a:srgbClr val="C4F611"/>
    <a:srgbClr val="99FF33"/>
    <a:srgbClr val="66FF33"/>
    <a:srgbClr val="FFF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8" autoAdjust="0"/>
    <p:restoredTop sz="97778" autoAdjust="0"/>
  </p:normalViewPr>
  <p:slideViewPr>
    <p:cSldViewPr snapToGrid="0" showGuides="1">
      <p:cViewPr>
        <p:scale>
          <a:sx n="50" d="100"/>
          <a:sy n="50" d="100"/>
        </p:scale>
        <p:origin x="1440" y="480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42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317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6123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684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676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20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623"/>
            <a:ext cx="9142810" cy="2388153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42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1627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2" y="1710134"/>
            <a:ext cx="10514231" cy="2853398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2" y="4590526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664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690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365210"/>
            <a:ext cx="10514231" cy="13258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79" y="1681552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79" y="2505655"/>
            <a:ext cx="5157116" cy="3685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7" y="1681552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7" y="2505655"/>
            <a:ext cx="5182513" cy="3685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7873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3009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291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5820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2513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876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5542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1902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1" y="365209"/>
            <a:ext cx="7733293" cy="581318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09"/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09"/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289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9/3/2021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7822"/>
            <a:ext cx="411426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7822"/>
            <a:ext cx="2742843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71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gif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5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microsoft.com/office/2007/relationships/hdphoto" Target="../media/hdphoto3.wdp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microsoft.com/office/2007/relationships/hdphoto" Target="../media/hdphoto7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1.png"/><Relationship Id="rId5" Type="http://schemas.microsoft.com/office/2007/relationships/hdphoto" Target="../media/hdphoto6.wdp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7F69398-6D97-40C3-9309-88FFBF63E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7" t="9882" r="17096" b="24192"/>
          <a:stretch/>
        </p:blipFill>
        <p:spPr>
          <a:xfrm>
            <a:off x="1771651" y="1276350"/>
            <a:ext cx="8615592" cy="27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57774" y="573640"/>
            <a:ext cx="9896997" cy="1059656"/>
          </a:xfrm>
          <a:prstGeom prst="roundRect">
            <a:avLst>
              <a:gd name="adj" fmla="val 47436"/>
            </a:avLst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Thứ</a:t>
            </a:r>
            <a:r>
              <a:rPr lang="en-US" sz="4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4400" kern="0" dirty="0" smtClean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…  </a:t>
            </a:r>
            <a:r>
              <a:rPr lang="en-US" sz="4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ngày</a:t>
            </a:r>
            <a:r>
              <a:rPr lang="en-US" sz="4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4400" kern="0" dirty="0" smtClean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…  </a:t>
            </a:r>
            <a:r>
              <a:rPr lang="en-US" sz="4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tháng</a:t>
            </a:r>
            <a:r>
              <a:rPr lang="en-US" sz="4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… </a:t>
            </a:r>
            <a:r>
              <a:rPr lang="en-US" sz="4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năm</a:t>
            </a:r>
            <a:r>
              <a:rPr lang="en-US" sz="4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2021</a:t>
            </a:r>
          </a:p>
        </p:txBody>
      </p:sp>
      <p:sp>
        <p:nvSpPr>
          <p:cNvPr id="6" name="Rectangle 5"/>
          <p:cNvSpPr/>
          <p:nvPr/>
        </p:nvSpPr>
        <p:spPr>
          <a:xfrm>
            <a:off x="4309461" y="1532007"/>
            <a:ext cx="27478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800" b="1" kern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cs typeface="Arial"/>
                <a:sym typeface="Arial"/>
              </a:rPr>
              <a:t>Tiếng</a:t>
            </a:r>
            <a:r>
              <a:rPr lang="en-US" sz="4800" b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cs typeface="Arial"/>
                <a:sym typeface="Arial"/>
              </a:rPr>
              <a:t> </a:t>
            </a:r>
            <a:r>
              <a:rPr lang="en-US" sz="4800" b="1" kern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cs typeface="Arial"/>
                <a:sym typeface="Arial"/>
              </a:rPr>
              <a:t>Việt</a:t>
            </a:r>
            <a:endParaRPr lang="en-US" sz="4800" b="1" kern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  <a:cs typeface="Arial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55758" y="2374615"/>
            <a:ext cx="2855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kern="0" dirty="0" err="1">
                <a:ln>
                  <a:solidFill>
                    <a:srgbClr val="0FB29B"/>
                  </a:solidFill>
                </a:ln>
                <a:solidFill>
                  <a:srgbClr val="0FB29B"/>
                </a:solidFill>
                <a:latin typeface="+mj-lt"/>
                <a:cs typeface="Arial"/>
                <a:sym typeface="Arial"/>
              </a:rPr>
              <a:t>Bài</a:t>
            </a:r>
            <a:r>
              <a:rPr lang="en-US" sz="4000" kern="0" dirty="0">
                <a:ln>
                  <a:solidFill>
                    <a:srgbClr val="0FB29B"/>
                  </a:solidFill>
                </a:ln>
                <a:solidFill>
                  <a:srgbClr val="0FB29B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4000" kern="0" dirty="0" smtClean="0">
                <a:ln>
                  <a:solidFill>
                    <a:srgbClr val="0FB29B"/>
                  </a:solidFill>
                </a:ln>
                <a:solidFill>
                  <a:srgbClr val="0FB29B"/>
                </a:solidFill>
                <a:latin typeface="+mj-lt"/>
                <a:cs typeface="Arial"/>
                <a:sym typeface="Arial"/>
              </a:rPr>
              <a:t>2 </a:t>
            </a:r>
            <a:r>
              <a:rPr lang="en-US" sz="4000" kern="0" dirty="0">
                <a:ln>
                  <a:solidFill>
                    <a:srgbClr val="0FB29B"/>
                  </a:solidFill>
                </a:ln>
                <a:solidFill>
                  <a:srgbClr val="0FB29B"/>
                </a:solidFill>
                <a:latin typeface="+mj-lt"/>
                <a:cs typeface="Arial"/>
                <a:sym typeface="Arial"/>
              </a:rPr>
              <a:t>– </a:t>
            </a:r>
            <a:r>
              <a:rPr lang="en-US" sz="4000" kern="0" dirty="0" err="1">
                <a:ln>
                  <a:solidFill>
                    <a:srgbClr val="0FB29B"/>
                  </a:solidFill>
                </a:ln>
                <a:solidFill>
                  <a:srgbClr val="0FB29B"/>
                </a:solidFill>
                <a:latin typeface="+mj-lt"/>
                <a:cs typeface="Arial"/>
                <a:sym typeface="Arial"/>
              </a:rPr>
              <a:t>Tiết</a:t>
            </a:r>
            <a:r>
              <a:rPr lang="en-US" sz="4000" kern="0" dirty="0">
                <a:ln>
                  <a:solidFill>
                    <a:srgbClr val="0FB29B"/>
                  </a:solidFill>
                </a:ln>
                <a:solidFill>
                  <a:srgbClr val="0FB29B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4000" kern="0" dirty="0" smtClean="0">
                <a:ln>
                  <a:solidFill>
                    <a:srgbClr val="0FB29B"/>
                  </a:solidFill>
                </a:ln>
                <a:solidFill>
                  <a:srgbClr val="0FB29B"/>
                </a:solidFill>
                <a:latin typeface="+mj-lt"/>
                <a:cs typeface="Arial"/>
                <a:sym typeface="Arial"/>
              </a:rPr>
              <a:t>3</a:t>
            </a:r>
            <a:endParaRPr lang="en-US" sz="4000" kern="0" dirty="0">
              <a:ln>
                <a:solidFill>
                  <a:srgbClr val="0FB29B"/>
                </a:solidFill>
              </a:ln>
              <a:solidFill>
                <a:srgbClr val="0FB29B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21226" y="3082001"/>
            <a:ext cx="81243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6000" kern="0" dirty="0" err="1" smtClean="0">
                <a:ln w="1270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  <a:cs typeface="Arial"/>
                <a:sym typeface="Arial"/>
              </a:rPr>
              <a:t>Mở</a:t>
            </a:r>
            <a:r>
              <a:rPr lang="en-US" sz="6000" kern="0" dirty="0" smtClean="0">
                <a:ln w="1270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  <a:cs typeface="Arial"/>
                <a:sym typeface="Arial"/>
              </a:rPr>
              <a:t> </a:t>
            </a:r>
            <a:r>
              <a:rPr lang="en-US" sz="6000" kern="0" dirty="0" err="1" smtClean="0">
                <a:ln w="1270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  <a:cs typeface="Arial"/>
                <a:sym typeface="Arial"/>
              </a:rPr>
              <a:t>rộng</a:t>
            </a:r>
            <a:r>
              <a:rPr lang="en-US" sz="6000" kern="0" dirty="0" smtClean="0">
                <a:ln w="1270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  <a:cs typeface="Arial"/>
                <a:sym typeface="Arial"/>
              </a:rPr>
              <a:t> </a:t>
            </a:r>
            <a:r>
              <a:rPr lang="en-US" sz="6000" kern="0" dirty="0" err="1" smtClean="0">
                <a:ln w="1270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  <a:cs typeface="Arial"/>
                <a:sym typeface="Arial"/>
              </a:rPr>
              <a:t>vốn</a:t>
            </a:r>
            <a:r>
              <a:rPr lang="en-US" sz="6000" kern="0" dirty="0" smtClean="0">
                <a:ln w="1270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  <a:cs typeface="Arial"/>
                <a:sym typeface="Arial"/>
              </a:rPr>
              <a:t> </a:t>
            </a:r>
            <a:r>
              <a:rPr lang="en-US" sz="6000" kern="0" dirty="0" err="1" smtClean="0">
                <a:ln w="1270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  <a:cs typeface="Arial"/>
                <a:sym typeface="Arial"/>
              </a:rPr>
              <a:t>từ</a:t>
            </a:r>
            <a:r>
              <a:rPr lang="en-US" sz="6000" kern="0" dirty="0" smtClean="0">
                <a:ln w="1270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  <a:cs typeface="Arial"/>
                <a:sym typeface="Arial"/>
              </a:rPr>
              <a:t>: </a:t>
            </a:r>
            <a:r>
              <a:rPr lang="en-US" sz="6000" kern="0" dirty="0" err="1" smtClean="0">
                <a:ln w="1270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  <a:cs typeface="Arial"/>
                <a:sym typeface="Arial"/>
              </a:rPr>
              <a:t>Gia</a:t>
            </a:r>
            <a:r>
              <a:rPr lang="en-US" sz="6000" kern="0" dirty="0" smtClean="0">
                <a:ln w="1270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  <a:cs typeface="Arial"/>
                <a:sym typeface="Arial"/>
              </a:rPr>
              <a:t> </a:t>
            </a:r>
            <a:r>
              <a:rPr lang="en-US" sz="6000" kern="0" dirty="0" err="1" smtClean="0">
                <a:ln w="1270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  <a:cs typeface="Arial"/>
                <a:sym typeface="Arial"/>
              </a:rPr>
              <a:t>đình</a:t>
            </a:r>
            <a:endParaRPr lang="en-US" sz="6000" kern="0" dirty="0">
              <a:ln w="12700"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j-lt"/>
              <a:cs typeface="Arial"/>
              <a:sym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486771" y="4345975"/>
            <a:ext cx="12861753" cy="2476461"/>
            <a:chOff x="-5582402" y="2316732"/>
            <a:chExt cx="21054282" cy="4026152"/>
          </a:xfrm>
        </p:grpSpPr>
        <p:pic>
          <p:nvPicPr>
            <p:cNvPr id="10" name="Picture 6" descr="Hình ảnh Dây Thừng Dây Bện Dây Phim Hoạt Hình Một, Dây Thừng, Quanh Co, Dây  Phim Hoạt Hình miễn phí tải tập tin PNG PSDComment và Vector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111" b="44120"/>
            <a:stretch/>
          </p:blipFill>
          <p:spPr bwMode="auto">
            <a:xfrm rot="20769797">
              <a:off x="-5582402" y="2708994"/>
              <a:ext cx="21054282" cy="1197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6059749" y="3428746"/>
              <a:ext cx="3095941" cy="2203939"/>
              <a:chOff x="479597" y="3212123"/>
              <a:chExt cx="4012442" cy="268458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79597" y="3212123"/>
                <a:ext cx="4012442" cy="2684585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69991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0763" y="3370961"/>
                <a:ext cx="3670110" cy="2066723"/>
              </a:xfrm>
              <a:prstGeom prst="rect">
                <a:avLst/>
              </a:prstGeom>
              <a:ln>
                <a:solidFill>
                  <a:srgbClr val="69991D"/>
                </a:solidFill>
              </a:ln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393123" y="3382684"/>
                <a:ext cx="2112077" cy="2112077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/>
            <p:nvPr/>
          </p:nvGrpSpPr>
          <p:grpSpPr>
            <a:xfrm rot="21203244">
              <a:off x="3032539" y="4009992"/>
              <a:ext cx="2602523" cy="2332892"/>
              <a:chOff x="0" y="0"/>
              <a:chExt cx="2942492" cy="268458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0" y="0"/>
                <a:ext cx="2942492" cy="2684585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E88087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2900" y="164415"/>
                <a:ext cx="2622093" cy="2168477"/>
              </a:xfrm>
              <a:prstGeom prst="rect">
                <a:avLst/>
              </a:prstGeom>
              <a:solidFill>
                <a:srgbClr val="E88087">
                  <a:lumMod val="40000"/>
                  <a:lumOff val="60000"/>
                </a:srgbClr>
              </a:solidFill>
              <a:ln w="12700" cap="flat" cmpd="sng" algn="ctr">
                <a:solidFill>
                  <a:srgbClr val="E88087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6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</a:blip>
              <a:srcRect l="22831" r="25718" b="12576"/>
              <a:stretch/>
            </p:blipFill>
            <p:spPr>
              <a:xfrm>
                <a:off x="894879" y="320107"/>
                <a:ext cx="1158133" cy="2012785"/>
              </a:xfrm>
              <a:prstGeom prst="rect">
                <a:avLst/>
              </a:prstGeom>
            </p:spPr>
          </p:pic>
        </p:grp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1875" b="67813" l="26250" r="37188"/>
                      </a14:imgEffect>
                    </a14:imgLayer>
                  </a14:imgProps>
                </a:ext>
              </a:extLst>
            </a:blip>
            <a:srcRect l="26923" t="32129" r="63077" b="31910"/>
            <a:stretch/>
          </p:blipFill>
          <p:spPr>
            <a:xfrm rot="20620047">
              <a:off x="4056953" y="3623039"/>
              <a:ext cx="160346" cy="57663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1875" b="67813" l="26250" r="37188"/>
                      </a14:imgEffect>
                    </a14:imgLayer>
                  </a14:imgProps>
                </a:ext>
              </a:extLst>
            </a:blip>
            <a:srcRect l="26923" t="32129" r="63077" b="31910"/>
            <a:stretch/>
          </p:blipFill>
          <p:spPr>
            <a:xfrm>
              <a:off x="7499262" y="3035497"/>
              <a:ext cx="160346" cy="576631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9511147" y="2737313"/>
              <a:ext cx="2273971" cy="2261182"/>
              <a:chOff x="9511147" y="2737313"/>
              <a:chExt cx="2273971" cy="2261182"/>
            </a:xfrm>
          </p:grpSpPr>
          <p:sp>
            <p:nvSpPr>
              <p:cNvPr id="23" name="Rectangle 22"/>
              <p:cNvSpPr/>
              <p:nvPr/>
            </p:nvSpPr>
            <p:spPr>
              <a:xfrm rot="329524">
                <a:off x="9511147" y="2737313"/>
                <a:ext cx="2273971" cy="2261182"/>
              </a:xfrm>
              <a:prstGeom prst="rect">
                <a:avLst/>
              </a:prstGeom>
              <a:solidFill>
                <a:srgbClr val="ABE9FF"/>
              </a:solidFill>
              <a:ln w="12700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1875" b="67813" l="26250" r="37188"/>
                        </a14:imgEffect>
                      </a14:imgLayer>
                    </a14:imgProps>
                  </a:ext>
                </a:extLst>
              </a:blip>
              <a:srcRect l="26923" t="32129" r="63077" b="31910"/>
              <a:stretch/>
            </p:blipFill>
            <p:spPr>
              <a:xfrm rot="329524">
                <a:off x="10566577" y="2965437"/>
                <a:ext cx="160346" cy="576631"/>
              </a:xfrm>
              <a:prstGeom prst="rect">
                <a:avLst/>
              </a:prstGeom>
            </p:spPr>
          </p:pic>
          <p:sp>
            <p:nvSpPr>
              <p:cNvPr id="25" name="Rectangle 24"/>
              <p:cNvSpPr/>
              <p:nvPr/>
            </p:nvSpPr>
            <p:spPr>
              <a:xfrm rot="329524">
                <a:off x="9676404" y="2904275"/>
                <a:ext cx="1941413" cy="1674224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pic>
            <p:nvPicPr>
              <p:cNvPr id="26" name="Picture 8" descr="Clip Art Family Love Clipart - Happy Family Png Animation , Free  Transparent Clipart - ClipartKey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29524">
                <a:off x="9787700" y="2904274"/>
                <a:ext cx="1731259" cy="16927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1875" b="67813" l="26250" r="37188"/>
                      </a14:imgEffect>
                    </a14:imgLayer>
                  </a14:imgProps>
                </a:ext>
              </a:extLst>
            </a:blip>
            <a:srcRect l="26923" t="32129" r="63077" b="31910"/>
            <a:stretch/>
          </p:blipFill>
          <p:spPr>
            <a:xfrm rot="20620047">
              <a:off x="10486403" y="2316732"/>
              <a:ext cx="160346" cy="576631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46" y="2255687"/>
            <a:ext cx="863672" cy="116924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50" y="2120256"/>
            <a:ext cx="753528" cy="102012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2467">
            <a:off x="9528677" y="2636921"/>
            <a:ext cx="478923" cy="64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-3.7037E-7 L -1.2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0" y="959866"/>
            <a:ext cx="12190413" cy="45719"/>
          </a:xfrm>
          <a:prstGeom prst="rect">
            <a:avLst/>
          </a:prstGeom>
          <a:solidFill>
            <a:srgbClr val="B45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3809" y="1618742"/>
            <a:ext cx="58011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dòng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 sinh ra em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200" dirty="0">
                <a:solidFill>
                  <a:srgbClr val="D09E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 sinh ra bố em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 sinh ra mẹ em</a:t>
            </a:r>
          </a:p>
        </p:txBody>
      </p:sp>
      <p:grpSp>
        <p:nvGrpSpPr>
          <p:cNvPr id="40" name="组合 5">
            <a:extLst>
              <a:ext uri="{FF2B5EF4-FFF2-40B4-BE49-F238E27FC236}">
                <a16:creationId xmlns:a16="http://schemas.microsoft.com/office/drawing/2014/main" id="{163A855D-2D0C-4654-9551-4D203F341FDC}"/>
              </a:ext>
            </a:extLst>
          </p:cNvPr>
          <p:cNvGrpSpPr/>
          <p:nvPr/>
        </p:nvGrpSpPr>
        <p:grpSpPr>
          <a:xfrm>
            <a:off x="5959244" y="-14947"/>
            <a:ext cx="6175850" cy="6728453"/>
            <a:chOff x="4077739" y="1411124"/>
            <a:chExt cx="4060261" cy="4471301"/>
          </a:xfrm>
        </p:grpSpPr>
        <p:sp>
          <p:nvSpPr>
            <p:cNvPr id="41" name="Oval 5">
              <a:extLst>
                <a:ext uri="{FF2B5EF4-FFF2-40B4-BE49-F238E27FC236}">
                  <a16:creationId xmlns:a16="http://schemas.microsoft.com/office/drawing/2014/main" id="{9FBB4FC7-B849-450F-ABDC-D7640D0E5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7748" y="1981766"/>
              <a:ext cx="1152417" cy="1154687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+mj-lt"/>
              </a:endParaRPr>
            </a:p>
          </p:txBody>
        </p:sp>
        <p:sp>
          <p:nvSpPr>
            <p:cNvPr id="42" name="Oval 6">
              <a:extLst>
                <a:ext uri="{FF2B5EF4-FFF2-40B4-BE49-F238E27FC236}">
                  <a16:creationId xmlns:a16="http://schemas.microsoft.com/office/drawing/2014/main" id="{C4DC367F-2F37-495A-95A1-8DA1D2EA6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4769" y="2186659"/>
              <a:ext cx="890156" cy="890431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+mj-lt"/>
              </a:endParaRPr>
            </a:p>
          </p:txBody>
        </p:sp>
        <p:sp>
          <p:nvSpPr>
            <p:cNvPr id="43" name="Oval 7">
              <a:extLst>
                <a:ext uri="{FF2B5EF4-FFF2-40B4-BE49-F238E27FC236}">
                  <a16:creationId xmlns:a16="http://schemas.microsoft.com/office/drawing/2014/main" id="{E7F1A3A2-45A3-4053-A8AD-F06D6C2E4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8386" y="2774534"/>
              <a:ext cx="1152417" cy="1152773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+mj-lt"/>
              </a:endParaRPr>
            </a:p>
          </p:txBody>
        </p:sp>
        <p:sp>
          <p:nvSpPr>
            <p:cNvPr id="44" name="Oval 8">
              <a:extLst>
                <a:ext uri="{FF2B5EF4-FFF2-40B4-BE49-F238E27FC236}">
                  <a16:creationId xmlns:a16="http://schemas.microsoft.com/office/drawing/2014/main" id="{3085DC6E-E860-40B1-B322-B61E3E7B3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5397" y="2751556"/>
              <a:ext cx="1085418" cy="1085751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+mj-lt"/>
              </a:endParaRPr>
            </a:p>
          </p:txBody>
        </p:sp>
        <p:sp>
          <p:nvSpPr>
            <p:cNvPr id="45" name="Oval 9">
              <a:extLst>
                <a:ext uri="{FF2B5EF4-FFF2-40B4-BE49-F238E27FC236}">
                  <a16:creationId xmlns:a16="http://schemas.microsoft.com/office/drawing/2014/main" id="{DF54AABF-1B2B-419B-9AB0-872884331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9947" y="3186239"/>
              <a:ext cx="1085418" cy="1085751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+mj-lt"/>
              </a:endParaRPr>
            </a:p>
          </p:txBody>
        </p:sp>
        <p:sp>
          <p:nvSpPr>
            <p:cNvPr id="46" name="Oval 10">
              <a:extLst>
                <a:ext uri="{FF2B5EF4-FFF2-40B4-BE49-F238E27FC236}">
                  <a16:creationId xmlns:a16="http://schemas.microsoft.com/office/drawing/2014/main" id="{5D700EC0-B5A2-4774-A450-854D9A424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008" y="3534752"/>
              <a:ext cx="1085418" cy="1085751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+mj-lt"/>
              </a:endParaRPr>
            </a:p>
          </p:txBody>
        </p:sp>
        <p:sp>
          <p:nvSpPr>
            <p:cNvPr id="47" name="Oval 11">
              <a:extLst>
                <a:ext uri="{FF2B5EF4-FFF2-40B4-BE49-F238E27FC236}">
                  <a16:creationId xmlns:a16="http://schemas.microsoft.com/office/drawing/2014/main" id="{6FB9FE2C-E639-4D0C-9550-CD810E77F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7739" y="3236025"/>
              <a:ext cx="846126" cy="840643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+mj-lt"/>
              </a:endParaRPr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22A7BBFA-C365-4ECC-ACBA-F64D035BB3D5}"/>
                </a:ext>
              </a:extLst>
            </p:cNvPr>
            <p:cNvSpPr/>
            <p:nvPr/>
          </p:nvSpPr>
          <p:spPr bwMode="auto">
            <a:xfrm>
              <a:off x="4751578" y="2263256"/>
              <a:ext cx="2691526" cy="3619169"/>
            </a:xfrm>
            <a:custGeom>
              <a:avLst/>
              <a:gdLst>
                <a:gd name="T0" fmla="*/ 203 w 595"/>
                <a:gd name="T1" fmla="*/ 800 h 800"/>
                <a:gd name="T2" fmla="*/ 419 w 595"/>
                <a:gd name="T3" fmla="*/ 800 h 800"/>
                <a:gd name="T4" fmla="*/ 335 w 595"/>
                <a:gd name="T5" fmla="*/ 556 h 800"/>
                <a:gd name="T6" fmla="*/ 473 w 595"/>
                <a:gd name="T7" fmla="*/ 332 h 800"/>
                <a:gd name="T8" fmla="*/ 587 w 595"/>
                <a:gd name="T9" fmla="*/ 344 h 800"/>
                <a:gd name="T10" fmla="*/ 388 w 595"/>
                <a:gd name="T11" fmla="*/ 338 h 800"/>
                <a:gd name="T12" fmla="*/ 463 w 595"/>
                <a:gd name="T13" fmla="*/ 247 h 800"/>
                <a:gd name="T14" fmla="*/ 595 w 595"/>
                <a:gd name="T15" fmla="*/ 210 h 800"/>
                <a:gd name="T16" fmla="*/ 484 w 595"/>
                <a:gd name="T17" fmla="*/ 219 h 800"/>
                <a:gd name="T18" fmla="*/ 498 w 595"/>
                <a:gd name="T19" fmla="*/ 102 h 800"/>
                <a:gd name="T20" fmla="*/ 476 w 595"/>
                <a:gd name="T21" fmla="*/ 209 h 800"/>
                <a:gd name="T22" fmla="*/ 324 w 595"/>
                <a:gd name="T23" fmla="*/ 342 h 800"/>
                <a:gd name="T24" fmla="*/ 322 w 595"/>
                <a:gd name="T25" fmla="*/ 187 h 800"/>
                <a:gd name="T26" fmla="*/ 394 w 595"/>
                <a:gd name="T27" fmla="*/ 95 h 800"/>
                <a:gd name="T28" fmla="*/ 309 w 595"/>
                <a:gd name="T29" fmla="*/ 170 h 800"/>
                <a:gd name="T30" fmla="*/ 272 w 595"/>
                <a:gd name="T31" fmla="*/ 61 h 800"/>
                <a:gd name="T32" fmla="*/ 178 w 595"/>
                <a:gd name="T33" fmla="*/ 0 h 800"/>
                <a:gd name="T34" fmla="*/ 273 w 595"/>
                <a:gd name="T35" fmla="*/ 135 h 800"/>
                <a:gd name="T36" fmla="*/ 207 w 595"/>
                <a:gd name="T37" fmla="*/ 96 h 800"/>
                <a:gd name="T38" fmla="*/ 108 w 595"/>
                <a:gd name="T39" fmla="*/ 91 h 800"/>
                <a:gd name="T40" fmla="*/ 59 w 595"/>
                <a:gd name="T41" fmla="*/ 60 h 800"/>
                <a:gd name="T42" fmla="*/ 115 w 595"/>
                <a:gd name="T43" fmla="*/ 102 h 800"/>
                <a:gd name="T44" fmla="*/ 227 w 595"/>
                <a:gd name="T45" fmla="*/ 124 h 800"/>
                <a:gd name="T46" fmla="*/ 282 w 595"/>
                <a:gd name="T47" fmla="*/ 203 h 800"/>
                <a:gd name="T48" fmla="*/ 274 w 595"/>
                <a:gd name="T49" fmla="*/ 424 h 800"/>
                <a:gd name="T50" fmla="*/ 217 w 595"/>
                <a:gd name="T51" fmla="*/ 372 h 800"/>
                <a:gd name="T52" fmla="*/ 136 w 595"/>
                <a:gd name="T53" fmla="*/ 299 h 800"/>
                <a:gd name="T54" fmla="*/ 123 w 595"/>
                <a:gd name="T55" fmla="*/ 209 h 800"/>
                <a:gd name="T56" fmla="*/ 130 w 595"/>
                <a:gd name="T57" fmla="*/ 312 h 800"/>
                <a:gd name="T58" fmla="*/ 0 w 595"/>
                <a:gd name="T59" fmla="*/ 318 h 800"/>
                <a:gd name="T60" fmla="*/ 131 w 595"/>
                <a:gd name="T61" fmla="*/ 330 h 800"/>
                <a:gd name="T62" fmla="*/ 230 w 595"/>
                <a:gd name="T63" fmla="*/ 430 h 800"/>
                <a:gd name="T64" fmla="*/ 257 w 595"/>
                <a:gd name="T65" fmla="*/ 485 h 800"/>
                <a:gd name="T66" fmla="*/ 92 w 595"/>
                <a:gd name="T67" fmla="*/ 502 h 800"/>
                <a:gd name="T68" fmla="*/ 190 w 595"/>
                <a:gd name="T69" fmla="*/ 482 h 800"/>
                <a:gd name="T70" fmla="*/ 275 w 595"/>
                <a:gd name="T71" fmla="*/ 605 h 800"/>
                <a:gd name="T72" fmla="*/ 203 w 595"/>
                <a:gd name="T73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95" h="800">
                  <a:moveTo>
                    <a:pt x="203" y="800"/>
                  </a:moveTo>
                  <a:cubicBezTo>
                    <a:pt x="442" y="800"/>
                    <a:pt x="419" y="800"/>
                    <a:pt x="419" y="800"/>
                  </a:cubicBezTo>
                  <a:cubicBezTo>
                    <a:pt x="419" y="800"/>
                    <a:pt x="335" y="782"/>
                    <a:pt x="335" y="556"/>
                  </a:cubicBezTo>
                  <a:cubicBezTo>
                    <a:pt x="335" y="462"/>
                    <a:pt x="400" y="338"/>
                    <a:pt x="473" y="332"/>
                  </a:cubicBezTo>
                  <a:cubicBezTo>
                    <a:pt x="545" y="327"/>
                    <a:pt x="587" y="344"/>
                    <a:pt x="587" y="344"/>
                  </a:cubicBezTo>
                  <a:cubicBezTo>
                    <a:pt x="587" y="344"/>
                    <a:pt x="497" y="284"/>
                    <a:pt x="388" y="338"/>
                  </a:cubicBezTo>
                  <a:cubicBezTo>
                    <a:pt x="388" y="338"/>
                    <a:pt x="416" y="282"/>
                    <a:pt x="463" y="247"/>
                  </a:cubicBezTo>
                  <a:cubicBezTo>
                    <a:pt x="510" y="212"/>
                    <a:pt x="578" y="209"/>
                    <a:pt x="595" y="210"/>
                  </a:cubicBezTo>
                  <a:cubicBezTo>
                    <a:pt x="595" y="210"/>
                    <a:pt x="542" y="192"/>
                    <a:pt x="484" y="219"/>
                  </a:cubicBezTo>
                  <a:cubicBezTo>
                    <a:pt x="484" y="219"/>
                    <a:pt x="528" y="188"/>
                    <a:pt x="498" y="102"/>
                  </a:cubicBezTo>
                  <a:cubicBezTo>
                    <a:pt x="498" y="102"/>
                    <a:pt x="507" y="178"/>
                    <a:pt x="476" y="209"/>
                  </a:cubicBezTo>
                  <a:cubicBezTo>
                    <a:pt x="445" y="241"/>
                    <a:pt x="349" y="297"/>
                    <a:pt x="324" y="342"/>
                  </a:cubicBezTo>
                  <a:cubicBezTo>
                    <a:pt x="324" y="342"/>
                    <a:pt x="304" y="256"/>
                    <a:pt x="322" y="187"/>
                  </a:cubicBezTo>
                  <a:cubicBezTo>
                    <a:pt x="338" y="127"/>
                    <a:pt x="383" y="98"/>
                    <a:pt x="394" y="95"/>
                  </a:cubicBezTo>
                  <a:cubicBezTo>
                    <a:pt x="394" y="95"/>
                    <a:pt x="336" y="103"/>
                    <a:pt x="309" y="170"/>
                  </a:cubicBezTo>
                  <a:cubicBezTo>
                    <a:pt x="309" y="170"/>
                    <a:pt x="309" y="112"/>
                    <a:pt x="272" y="61"/>
                  </a:cubicBezTo>
                  <a:cubicBezTo>
                    <a:pt x="234" y="11"/>
                    <a:pt x="192" y="3"/>
                    <a:pt x="178" y="0"/>
                  </a:cubicBezTo>
                  <a:cubicBezTo>
                    <a:pt x="178" y="0"/>
                    <a:pt x="270" y="33"/>
                    <a:pt x="273" y="135"/>
                  </a:cubicBezTo>
                  <a:cubicBezTo>
                    <a:pt x="273" y="135"/>
                    <a:pt x="248" y="105"/>
                    <a:pt x="207" y="96"/>
                  </a:cubicBezTo>
                  <a:cubicBezTo>
                    <a:pt x="166" y="88"/>
                    <a:pt x="128" y="95"/>
                    <a:pt x="108" y="91"/>
                  </a:cubicBezTo>
                  <a:cubicBezTo>
                    <a:pt x="87" y="87"/>
                    <a:pt x="63" y="69"/>
                    <a:pt x="59" y="60"/>
                  </a:cubicBezTo>
                  <a:cubicBezTo>
                    <a:pt x="59" y="60"/>
                    <a:pt x="71" y="88"/>
                    <a:pt x="115" y="102"/>
                  </a:cubicBezTo>
                  <a:cubicBezTo>
                    <a:pt x="154" y="114"/>
                    <a:pt x="197" y="104"/>
                    <a:pt x="227" y="124"/>
                  </a:cubicBezTo>
                  <a:cubicBezTo>
                    <a:pt x="257" y="144"/>
                    <a:pt x="277" y="172"/>
                    <a:pt x="282" y="203"/>
                  </a:cubicBezTo>
                  <a:cubicBezTo>
                    <a:pt x="287" y="231"/>
                    <a:pt x="295" y="335"/>
                    <a:pt x="274" y="424"/>
                  </a:cubicBezTo>
                  <a:cubicBezTo>
                    <a:pt x="274" y="424"/>
                    <a:pt x="250" y="393"/>
                    <a:pt x="217" y="372"/>
                  </a:cubicBezTo>
                  <a:cubicBezTo>
                    <a:pt x="183" y="349"/>
                    <a:pt x="148" y="318"/>
                    <a:pt x="136" y="299"/>
                  </a:cubicBezTo>
                  <a:cubicBezTo>
                    <a:pt x="124" y="281"/>
                    <a:pt x="121" y="234"/>
                    <a:pt x="123" y="209"/>
                  </a:cubicBezTo>
                  <a:cubicBezTo>
                    <a:pt x="123" y="209"/>
                    <a:pt x="105" y="271"/>
                    <a:pt x="130" y="312"/>
                  </a:cubicBezTo>
                  <a:cubicBezTo>
                    <a:pt x="130" y="312"/>
                    <a:pt x="70" y="282"/>
                    <a:pt x="0" y="318"/>
                  </a:cubicBezTo>
                  <a:cubicBezTo>
                    <a:pt x="0" y="318"/>
                    <a:pt x="83" y="298"/>
                    <a:pt x="131" y="330"/>
                  </a:cubicBezTo>
                  <a:cubicBezTo>
                    <a:pt x="183" y="364"/>
                    <a:pt x="216" y="408"/>
                    <a:pt x="230" y="430"/>
                  </a:cubicBezTo>
                  <a:cubicBezTo>
                    <a:pt x="244" y="453"/>
                    <a:pt x="257" y="485"/>
                    <a:pt x="257" y="485"/>
                  </a:cubicBezTo>
                  <a:cubicBezTo>
                    <a:pt x="257" y="485"/>
                    <a:pt x="182" y="437"/>
                    <a:pt x="92" y="502"/>
                  </a:cubicBezTo>
                  <a:cubicBezTo>
                    <a:pt x="92" y="502"/>
                    <a:pt x="145" y="475"/>
                    <a:pt x="190" y="482"/>
                  </a:cubicBezTo>
                  <a:cubicBezTo>
                    <a:pt x="235" y="489"/>
                    <a:pt x="275" y="528"/>
                    <a:pt x="275" y="605"/>
                  </a:cubicBezTo>
                  <a:cubicBezTo>
                    <a:pt x="275" y="681"/>
                    <a:pt x="257" y="753"/>
                    <a:pt x="203" y="80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latin typeface="+mj-lt"/>
              </a:endParaRPr>
            </a:p>
          </p:txBody>
        </p:sp>
        <p:sp>
          <p:nvSpPr>
            <p:cNvPr id="49" name="Oval 13">
              <a:extLst>
                <a:ext uri="{FF2B5EF4-FFF2-40B4-BE49-F238E27FC236}">
                  <a16:creationId xmlns:a16="http://schemas.microsoft.com/office/drawing/2014/main" id="{7C28D47D-D3CD-4AC1-A666-29B639CAA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9808" y="2111023"/>
              <a:ext cx="1370648" cy="1371071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txBody>
            <a:bodyPr vert="horz" wrap="square" lIns="0" tIns="0" rIns="0" bIns="0" numCol="1" anchor="t" anchorCtr="0" compatLnSpc="1"/>
            <a:lstStyle/>
            <a:p>
              <a:pPr algn="ctr"/>
              <a:endParaRPr lang="zh-CN" altLang="en-US" sz="11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Oval 14">
              <a:extLst>
                <a:ext uri="{FF2B5EF4-FFF2-40B4-BE49-F238E27FC236}">
                  <a16:creationId xmlns:a16="http://schemas.microsoft.com/office/drawing/2014/main" id="{5D014660-4685-4E6C-AA9F-C205E24AF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6442" y="1411124"/>
              <a:ext cx="1370648" cy="1371071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txBody>
            <a:bodyPr vert="horz" wrap="square" lIns="0" tIns="0" rIns="0" bIns="0" numCol="1" anchor="t" anchorCtr="0" compatLnSpc="1"/>
            <a:lstStyle/>
            <a:p>
              <a:pPr algn="ctr"/>
              <a:endParaRPr lang="zh-CN" altLang="en-US" sz="11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1" name="Oval 14">
              <a:extLst>
                <a:ext uri="{FF2B5EF4-FFF2-40B4-BE49-F238E27FC236}">
                  <a16:creationId xmlns:a16="http://schemas.microsoft.com/office/drawing/2014/main" id="{CEF03AFE-5B2A-4416-9F35-E7A3AF43F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7352" y="1825700"/>
              <a:ext cx="1370648" cy="1371071"/>
            </a:xfrm>
            <a:prstGeom prst="ellipse">
              <a:avLst/>
            </a:prstGeom>
            <a:solidFill>
              <a:srgbClr val="99FF33"/>
            </a:solidFill>
            <a:ln>
              <a:solidFill>
                <a:srgbClr val="00B050"/>
              </a:solidFill>
            </a:ln>
          </p:spPr>
          <p:txBody>
            <a:bodyPr vert="horz" wrap="square" lIns="0" tIns="0" rIns="0" bIns="0" numCol="1" anchor="t" anchorCtr="0" compatLnSpc="1"/>
            <a:lstStyle/>
            <a:p>
              <a:pPr algn="ctr"/>
              <a:endParaRPr lang="zh-CN" altLang="en-US" sz="11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2" name="Oval 14">
              <a:extLst>
                <a:ext uri="{FF2B5EF4-FFF2-40B4-BE49-F238E27FC236}">
                  <a16:creationId xmlns:a16="http://schemas.microsoft.com/office/drawing/2014/main" id="{8C36AF39-95E5-4123-A032-F68ED63EC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4459" y="2782195"/>
              <a:ext cx="1370648" cy="1371071"/>
            </a:xfrm>
            <a:prstGeom prst="ellipse">
              <a:avLst/>
            </a:prstGeom>
            <a:solidFill>
              <a:srgbClr val="FFFF37"/>
            </a:solidFill>
            <a:ln>
              <a:solidFill>
                <a:srgbClr val="C00000"/>
              </a:solidFill>
            </a:ln>
          </p:spPr>
          <p:txBody>
            <a:bodyPr vert="horz" wrap="square" lIns="0" tIns="0" rIns="0" bIns="0" numCol="1" anchor="t" anchorCtr="0" compatLnSpc="1"/>
            <a:lstStyle/>
            <a:p>
              <a:pPr algn="ctr"/>
              <a:endParaRPr lang="zh-CN" altLang="en-US" sz="11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5" name="Oval 13">
              <a:extLst>
                <a:ext uri="{FF2B5EF4-FFF2-40B4-BE49-F238E27FC236}">
                  <a16:creationId xmlns:a16="http://schemas.microsoft.com/office/drawing/2014/main" id="{7C28D47D-D3CD-4AC1-A666-29B639CAA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1816" y="3556139"/>
              <a:ext cx="1370648" cy="1371071"/>
            </a:xfrm>
            <a:prstGeom prst="ellipse">
              <a:avLst/>
            </a:prstGeom>
            <a:solidFill>
              <a:srgbClr val="FFFF37"/>
            </a:solidFill>
            <a:ln>
              <a:solidFill>
                <a:srgbClr val="C00000"/>
              </a:solidFill>
            </a:ln>
          </p:spPr>
          <p:txBody>
            <a:bodyPr vert="horz" wrap="square" lIns="0" tIns="0" rIns="0" bIns="0" numCol="1" anchor="t" anchorCtr="0" compatLnSpc="1"/>
            <a:lstStyle/>
            <a:p>
              <a:pPr algn="ctr"/>
              <a:endParaRPr lang="zh-CN" altLang="en-US" sz="11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Oval 14">
              <a:extLst>
                <a:ext uri="{FF2B5EF4-FFF2-40B4-BE49-F238E27FC236}">
                  <a16:creationId xmlns:a16="http://schemas.microsoft.com/office/drawing/2014/main" id="{8C36AF39-95E5-4123-A032-F68ED63EC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0376" y="3555424"/>
              <a:ext cx="1370648" cy="1371071"/>
            </a:xfrm>
            <a:prstGeom prst="ellipse">
              <a:avLst/>
            </a:prstGeom>
            <a:solidFill>
              <a:srgbClr val="99FF33"/>
            </a:solidFill>
            <a:ln>
              <a:solidFill>
                <a:srgbClr val="00B050"/>
              </a:solidFill>
            </a:ln>
          </p:spPr>
          <p:txBody>
            <a:bodyPr vert="horz" wrap="square" lIns="0" tIns="0" rIns="0" bIns="0" numCol="1" anchor="t" anchorCtr="0" compatLnSpc="1"/>
            <a:lstStyle/>
            <a:p>
              <a:pPr algn="ctr"/>
              <a:endParaRPr lang="zh-CN" altLang="en-US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219836" y="1640419"/>
            <a:ext cx="1774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+mj-lt"/>
              </a:rPr>
              <a:t>ba</a:t>
            </a:r>
            <a:endParaRPr lang="en-US" sz="5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138475" y="597965"/>
            <a:ext cx="1774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+mj-lt"/>
              </a:rPr>
              <a:t>m</a:t>
            </a:r>
            <a:r>
              <a:rPr lang="en-US" sz="5400" b="1" dirty="0" err="1" smtClean="0">
                <a:solidFill>
                  <a:srgbClr val="C00000"/>
                </a:solidFill>
                <a:latin typeface="+mj-lt"/>
              </a:rPr>
              <a:t>ẹ</a:t>
            </a:r>
            <a:endParaRPr lang="en-US" sz="5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120951" y="2220110"/>
            <a:ext cx="17743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+mj-lt"/>
              </a:rPr>
              <a:t>ông</a:t>
            </a:r>
            <a:r>
              <a:rPr lang="en-US" sz="5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+mj-lt"/>
              </a:rPr>
              <a:t>nội</a:t>
            </a:r>
            <a:endParaRPr lang="en-US" sz="5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469883" y="3379499"/>
            <a:ext cx="17743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+mj-lt"/>
              </a:rPr>
              <a:t>bà</a:t>
            </a:r>
            <a:r>
              <a:rPr lang="en-US" sz="5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+mj-lt"/>
              </a:rPr>
              <a:t>nội</a:t>
            </a:r>
            <a:endParaRPr lang="en-US" sz="5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185006" y="741579"/>
            <a:ext cx="17743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C00000"/>
                </a:solidFill>
                <a:latin typeface="+mj-lt"/>
              </a:rPr>
              <a:t>ông</a:t>
            </a:r>
            <a:r>
              <a:rPr lang="en-US" sz="5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+mj-lt"/>
              </a:rPr>
              <a:t>ngoại</a:t>
            </a:r>
            <a:endParaRPr lang="en-US" sz="5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962277" y="3265527"/>
            <a:ext cx="17743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+mj-lt"/>
              </a:rPr>
              <a:t>b</a:t>
            </a:r>
            <a:r>
              <a:rPr lang="en-US" sz="5400" b="1" dirty="0" err="1" smtClean="0">
                <a:solidFill>
                  <a:srgbClr val="C00000"/>
                </a:solidFill>
                <a:latin typeface="+mj-lt"/>
              </a:rPr>
              <a:t>à</a:t>
            </a:r>
            <a:r>
              <a:rPr lang="en-US" sz="5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+mj-lt"/>
              </a:rPr>
              <a:t>ngoại</a:t>
            </a:r>
            <a:endParaRPr lang="en-US" sz="5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63641" y="209736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1. </a:t>
            </a:r>
            <a:r>
              <a:rPr lang="en-US" sz="3600" dirty="0" err="1" smtClean="0">
                <a:latin typeface="+mj-lt"/>
              </a:rPr>
              <a:t>Thực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hiện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các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yêu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cầu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dưới</a:t>
            </a:r>
            <a:r>
              <a:rPr lang="en-US" sz="3600" dirty="0" smtClean="0">
                <a:latin typeface="+mj-lt"/>
              </a:rPr>
              <a:t> </a:t>
            </a:r>
            <a:r>
              <a:rPr lang="en-US" sz="3600" dirty="0" err="1" smtClean="0">
                <a:latin typeface="+mj-lt"/>
              </a:rPr>
              <a:t>đây</a:t>
            </a:r>
            <a:r>
              <a:rPr lang="en-US" sz="3600" dirty="0" smtClean="0">
                <a:latin typeface="+mj-lt"/>
              </a:rPr>
              <a:t>: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383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3" dur="indefinite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56" b="87500" l="6800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0" t="6111" r="8000" b="12223"/>
          <a:stretch/>
        </p:blipFill>
        <p:spPr>
          <a:xfrm>
            <a:off x="-443470" y="896474"/>
            <a:ext cx="5880306" cy="6152349"/>
          </a:xfrm>
          <a:prstGeom prst="rect">
            <a:avLst/>
          </a:prstGeom>
        </p:spPr>
      </p:pic>
      <p:pic>
        <p:nvPicPr>
          <p:cNvPr id="1026" name="Picture 2" descr="1,122 Child Watering Plant Illustrations, Royalty-Free Vector Graphics &amp;  Clip Art - i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10" l="0" r="62092">
                        <a14:foregroundMark x1="40196" y1="46078" x2="49346" y2="50000"/>
                        <a14:foregroundMark x1="29412" y1="43464" x2="24837" y2="54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9" r="36547"/>
          <a:stretch/>
        </p:blipFill>
        <p:spPr bwMode="auto">
          <a:xfrm flipH="1">
            <a:off x="2651751" y="4353903"/>
            <a:ext cx="1638089" cy="269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6550982" y="820748"/>
            <a:ext cx="2055385" cy="70475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09"/>
            <a:r>
              <a:rPr lang="en-US" sz="4400" spc="3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anh</a:t>
            </a:r>
            <a:endParaRPr lang="en-US" sz="4400" spc="3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63943" y="90848"/>
            <a:ext cx="11268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b. Tìm thêm 3-5 từ chỉ người trong gia đình theo mẫu.  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5" y="2385239"/>
            <a:ext cx="1354537" cy="13545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0" name="Rounded Rectangle 79"/>
          <p:cNvSpPr/>
          <p:nvPr/>
        </p:nvSpPr>
        <p:spPr>
          <a:xfrm>
            <a:off x="9177867" y="820748"/>
            <a:ext cx="2055385" cy="70475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09"/>
            <a:r>
              <a:rPr lang="en-US" sz="4400" spc="3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endParaRPr lang="en-US" sz="4400" spc="3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098" y="1525506"/>
            <a:ext cx="1577295" cy="15772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2" name="TextBox 81"/>
          <p:cNvSpPr txBox="1"/>
          <p:nvPr/>
        </p:nvSpPr>
        <p:spPr>
          <a:xfrm>
            <a:off x="5069489" y="820748"/>
            <a:ext cx="1437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endParaRPr lang="en-US" sz="4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Cute girl cartoon writing on a book Royalty Free Vector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1934" l="0" r="100000">
                        <a14:foregroundMark x1="27000" y1="13994" x2="31600" y2="16132"/>
                        <a14:foregroundMark x1="83800" y1="23712" x2="66000" y2="25462"/>
                        <a14:foregroundMark x1="60800" y1="32847" x2="59600" y2="44121"/>
                        <a14:foregroundMark x1="38600" y1="32653" x2="54400" y2="42177"/>
                        <a14:foregroundMark x1="50600" y1="29932" x2="36000" y2="42760"/>
                        <a14:foregroundMark x1="57400" y1="33625" x2="63400" y2="39650"/>
                        <a14:foregroundMark x1="62000" y1="37123" x2="52200" y2="40039"/>
                        <a14:foregroundMark x1="23400" y1="12828" x2="34400" y2="23518"/>
                        <a14:foregroundMark x1="19800" y1="86200" x2="54600" y2="86395"/>
                        <a14:foregroundMark x1="66600" y1="87561" x2="52600" y2="88338"/>
                        <a14:foregroundMark x1="63400" y1="86589" x2="55800" y2="85423"/>
                        <a14:foregroundMark x1="68600" y1="86395" x2="65000" y2="87366"/>
                        <a14:foregroundMark x1="68400" y1="85811" x2="68400" y2="85811"/>
                        <a14:foregroundMark x1="45400" y1="89116" x2="70000" y2="89796"/>
                        <a14:foregroundMark x1="69300" y1="85714" x2="69300" y2="85714"/>
                        <a14:foregroundMark x1="13600" y1="84451" x2="24300" y2="84645"/>
                        <a14:foregroundMark x1="13700" y1="88727" x2="45900" y2="89504"/>
                        <a14:foregroundMark x1="27600" y1="12731" x2="31300" y2="15743"/>
                        <a14:foregroundMark x1="25000" y1="15743" x2="25000" y2="15743"/>
                        <a14:foregroundMark x1="80700" y1="26142" x2="76400" y2="2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61"/>
          <a:stretch/>
        </p:blipFill>
        <p:spPr bwMode="auto">
          <a:xfrm>
            <a:off x="6362644" y="2844802"/>
            <a:ext cx="4338825" cy="432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ounded Rectangle 82"/>
          <p:cNvSpPr/>
          <p:nvPr/>
        </p:nvSpPr>
        <p:spPr>
          <a:xfrm>
            <a:off x="4572000" y="1815756"/>
            <a:ext cx="7489371" cy="1029046"/>
          </a:xfrm>
          <a:prstGeom prst="roundRect">
            <a:avLst/>
          </a:prstGeom>
          <a:gradFill flip="none" rotWithShape="1">
            <a:gsLst>
              <a:gs pos="0">
                <a:srgbClr val="DDF86B">
                  <a:tint val="66000"/>
                  <a:satMod val="160000"/>
                </a:srgbClr>
              </a:gs>
              <a:gs pos="50000">
                <a:srgbClr val="DDF86B">
                  <a:tint val="44500"/>
                  <a:satMod val="160000"/>
                </a:srgbClr>
              </a:gs>
              <a:gs pos="100000">
                <a:srgbClr val="DDF86B">
                  <a:tint val="23500"/>
                  <a:satMod val="160000"/>
                </a:srgbClr>
              </a:gs>
            </a:gsLst>
            <a:lin ang="8100000" scaled="1"/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09"/>
            <a:r>
              <a:rPr lang="en-US" sz="4000" spc="3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spc="3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3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spc="3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3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4000" spc="3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3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vở</a:t>
            </a:r>
            <a:r>
              <a:rPr lang="en-US" sz="4000" spc="3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3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000" spc="3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3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4000" spc="3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3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4000" spc="3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000" spc="3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52" y="1390650"/>
            <a:ext cx="850212" cy="8502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058" y="3547542"/>
            <a:ext cx="850212" cy="8502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24" y="3082427"/>
            <a:ext cx="850212" cy="8502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489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0" grpId="0" animBg="1"/>
      <p:bldP spid="82" grpId="0"/>
      <p:bldP spid="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0" y="959866"/>
            <a:ext cx="12190413" cy="45719"/>
          </a:xfrm>
          <a:prstGeom prst="rect">
            <a:avLst/>
          </a:prstGeom>
          <a:solidFill>
            <a:srgbClr val="B45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440873" y="193964"/>
            <a:ext cx="10112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2. Đặt 1-2 câu giới thiệu một người thân của em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63616" y="2380343"/>
            <a:ext cx="1277257" cy="667521"/>
          </a:xfrm>
          <a:prstGeom prst="roundRect">
            <a:avLst/>
          </a:prstGeom>
          <a:gradFill flip="none" rotWithShape="1">
            <a:gsLst>
              <a:gs pos="0">
                <a:srgbClr val="DDF86B">
                  <a:tint val="66000"/>
                  <a:satMod val="160000"/>
                </a:srgbClr>
              </a:gs>
              <a:gs pos="50000">
                <a:srgbClr val="DDF86B">
                  <a:tint val="44500"/>
                  <a:satMod val="160000"/>
                </a:srgbClr>
              </a:gs>
              <a:gs pos="100000">
                <a:srgbClr val="DDF86B">
                  <a:tint val="23500"/>
                  <a:satMod val="160000"/>
                </a:srgbClr>
              </a:gs>
            </a:gsLst>
            <a:lin ang="8100000" scaled="1"/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09"/>
            <a:r>
              <a:rPr lang="en-US" sz="2800" spc="300" dirty="0" err="1" smtClean="0">
                <a:solidFill>
                  <a:prstClr val="black"/>
                </a:solidFill>
              </a:rPr>
              <a:t>Mẫu</a:t>
            </a:r>
            <a:endParaRPr lang="en-US" sz="2800" spc="300" dirty="0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36800" y="3363029"/>
            <a:ext cx="3046512" cy="1943495"/>
            <a:chOff x="2280232" y="2431381"/>
            <a:chExt cx="2172083" cy="137320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099" r="73673" b="9264"/>
            <a:stretch/>
          </p:blipFill>
          <p:spPr>
            <a:xfrm rot="21122734">
              <a:off x="2280232" y="2431381"/>
              <a:ext cx="1168923" cy="137320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62865" r="1059" b="8498"/>
            <a:stretch/>
          </p:blipFill>
          <p:spPr>
            <a:xfrm rot="260226">
              <a:off x="3357722" y="2431381"/>
              <a:ext cx="1094593" cy="1373205"/>
            </a:xfrm>
            <a:prstGeom prst="rect">
              <a:avLst/>
            </a:prstGeom>
          </p:spPr>
        </p:pic>
      </p:grpSp>
      <p:sp>
        <p:nvSpPr>
          <p:cNvPr id="6" name="Rounded Rectangle 5"/>
          <p:cNvSpPr/>
          <p:nvPr/>
        </p:nvSpPr>
        <p:spPr>
          <a:xfrm>
            <a:off x="1836800" y="1248267"/>
            <a:ext cx="4393870" cy="870858"/>
          </a:xfrm>
          <a:prstGeom prst="roundRect">
            <a:avLst/>
          </a:prstGeom>
          <a:solidFill>
            <a:srgbClr val="FEF143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Ai (</a:t>
            </a:r>
            <a:r>
              <a:rPr lang="en-US" sz="3600" dirty="0" err="1" smtClean="0">
                <a:solidFill>
                  <a:srgbClr val="C00000"/>
                </a:solidFill>
              </a:rPr>
              <a:t>cái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gì</a:t>
            </a:r>
            <a:r>
              <a:rPr lang="en-US" sz="3600" dirty="0" smtClean="0">
                <a:solidFill>
                  <a:srgbClr val="C00000"/>
                </a:solidFill>
              </a:rPr>
              <a:t>, con </a:t>
            </a:r>
            <a:r>
              <a:rPr lang="en-US" sz="3600" dirty="0" err="1" smtClean="0">
                <a:solidFill>
                  <a:srgbClr val="C00000"/>
                </a:solidFill>
              </a:rPr>
              <a:t>gì</a:t>
            </a:r>
            <a:r>
              <a:rPr lang="en-US" sz="3600" dirty="0" smtClean="0">
                <a:solidFill>
                  <a:srgbClr val="C00000"/>
                </a:solidFill>
              </a:rPr>
              <a:t>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341949" y="1248267"/>
            <a:ext cx="5471884" cy="870858"/>
          </a:xfrm>
          <a:prstGeom prst="roundRect">
            <a:avLst/>
          </a:prstGeom>
          <a:solidFill>
            <a:srgbClr val="FEF143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</a:rPr>
              <a:t>là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gì</a:t>
            </a:r>
            <a:r>
              <a:rPr lang="en-US" sz="3600" dirty="0" smtClean="0">
                <a:solidFill>
                  <a:srgbClr val="C00000"/>
                </a:solidFill>
              </a:rPr>
              <a:t>?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Cute little girl cartoon Royalty Free Vector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31" t="7851" r="25143" b="14730"/>
          <a:stretch/>
        </p:blipFill>
        <p:spPr bwMode="auto">
          <a:xfrm>
            <a:off x="4948857" y="3879170"/>
            <a:ext cx="1392649" cy="223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appy girl cartoon Royalty Free Vector Image - VectorStock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1481" l="9886" r="89861">
                        <a14:foregroundMark x1="45881" y1="23519" x2="38276" y2="32407"/>
                        <a14:foregroundMark x1="63118" y1="24259" x2="62104" y2="33889"/>
                        <a14:foregroundMark x1="53992" y1="43704" x2="51711" y2="50185"/>
                        <a14:foregroundMark x1="42586" y1="52037" x2="24842" y2="58519"/>
                        <a14:foregroundMark x1="65906" y1="51111" x2="68948" y2="52593"/>
                        <a14:foregroundMark x1="65906" y1="73519" x2="44360" y2="7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5" r="9801" b="7561"/>
          <a:stretch/>
        </p:blipFill>
        <p:spPr bwMode="auto">
          <a:xfrm>
            <a:off x="6230670" y="3186485"/>
            <a:ext cx="1808429" cy="293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870666" y="2353150"/>
            <a:ext cx="4310586" cy="775854"/>
          </a:xfrm>
          <a:prstGeom prst="roundRect">
            <a:avLst/>
          </a:prstGeom>
          <a:solidFill>
            <a:srgbClr val="FFFF99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</a:rPr>
              <a:t>Bé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Khuê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338043" y="2361807"/>
            <a:ext cx="5475790" cy="775854"/>
          </a:xfrm>
          <a:prstGeom prst="roundRect">
            <a:avLst/>
          </a:prstGeom>
          <a:solidFill>
            <a:srgbClr val="FFFF99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</a:rPr>
              <a:t>là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em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gái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của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em</a:t>
            </a:r>
            <a:r>
              <a:rPr lang="en-US" sz="3600" dirty="0" smtClean="0">
                <a:solidFill>
                  <a:srgbClr val="C00000"/>
                </a:solidFill>
              </a:rPr>
              <a:t>.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85360" y="5540549"/>
            <a:ext cx="40350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Thảo</a:t>
            </a:r>
            <a:r>
              <a:rPr lang="en-US" sz="36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luận</a:t>
            </a:r>
            <a:r>
              <a:rPr lang="en-US" sz="36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nhóm</a:t>
            </a:r>
            <a:r>
              <a:rPr lang="en-US" sz="36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đôi</a:t>
            </a:r>
            <a:endParaRPr lang="en-US" sz="36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4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 animBg="1"/>
      <p:bldP spid="34" grpId="0" animBg="1"/>
      <p:bldP spid="7" grpId="0" animBg="1"/>
      <p:bldP spid="54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0" y="959866"/>
            <a:ext cx="12190413" cy="45719"/>
          </a:xfrm>
          <a:prstGeom prst="rect">
            <a:avLst/>
          </a:prstGeom>
          <a:solidFill>
            <a:srgbClr val="B451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Picture 2" descr="Cute girl cartoon writing on a book Royalty Free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1934" l="0" r="100000">
                        <a14:foregroundMark x1="27000" y1="13994" x2="31600" y2="16132"/>
                        <a14:foregroundMark x1="83800" y1="23712" x2="66000" y2="25462"/>
                        <a14:foregroundMark x1="60800" y1="32847" x2="59600" y2="44121"/>
                        <a14:foregroundMark x1="38600" y1="32653" x2="54400" y2="42177"/>
                        <a14:foregroundMark x1="50600" y1="29932" x2="36000" y2="42760"/>
                        <a14:foregroundMark x1="57400" y1="33625" x2="63400" y2="39650"/>
                        <a14:foregroundMark x1="62000" y1="37123" x2="52200" y2="40039"/>
                        <a14:foregroundMark x1="23400" y1="12828" x2="34400" y2="23518"/>
                        <a14:foregroundMark x1="19800" y1="86200" x2="54600" y2="86395"/>
                        <a14:foregroundMark x1="66600" y1="87561" x2="52600" y2="88338"/>
                        <a14:foregroundMark x1="63400" y1="86589" x2="55800" y2="85423"/>
                        <a14:foregroundMark x1="68600" y1="86395" x2="65000" y2="87366"/>
                        <a14:foregroundMark x1="68400" y1="85811" x2="68400" y2="85811"/>
                        <a14:foregroundMark x1="45400" y1="89116" x2="70000" y2="89796"/>
                        <a14:foregroundMark x1="69300" y1="85714" x2="69300" y2="85714"/>
                        <a14:foregroundMark x1="13600" y1="84451" x2="24300" y2="84645"/>
                        <a14:foregroundMark x1="13700" y1="88727" x2="45900" y2="89504"/>
                        <a14:foregroundMark x1="27600" y1="12731" x2="31300" y2="15743"/>
                        <a14:foregroundMark x1="25000" y1="15743" x2="25000" y2="15743"/>
                        <a14:foregroundMark x1="80700" y1="26142" x2="76400" y2="2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61"/>
          <a:stretch/>
        </p:blipFill>
        <p:spPr bwMode="auto">
          <a:xfrm>
            <a:off x="1084818" y="3970151"/>
            <a:ext cx="3114649" cy="3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4324462" y="3979360"/>
            <a:ext cx="7489371" cy="1029046"/>
          </a:xfrm>
          <a:prstGeom prst="roundRect">
            <a:avLst/>
          </a:prstGeom>
          <a:gradFill flip="none" rotWithShape="1">
            <a:gsLst>
              <a:gs pos="0">
                <a:srgbClr val="DDF86B">
                  <a:tint val="66000"/>
                  <a:satMod val="160000"/>
                </a:srgbClr>
              </a:gs>
              <a:gs pos="50000">
                <a:srgbClr val="DDF86B">
                  <a:tint val="44500"/>
                  <a:satMod val="160000"/>
                </a:srgbClr>
              </a:gs>
              <a:gs pos="100000">
                <a:srgbClr val="DDF86B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viết</a:t>
            </a:r>
            <a:r>
              <a:rPr lang="en-US" sz="4000" dirty="0"/>
              <a:t> </a:t>
            </a:r>
            <a:r>
              <a:rPr lang="en-US" sz="4000" dirty="0" err="1"/>
              <a:t>vào</a:t>
            </a:r>
            <a:r>
              <a:rPr lang="en-US" sz="4000" dirty="0"/>
              <a:t> </a:t>
            </a:r>
            <a:r>
              <a:rPr lang="en-US" sz="4000" dirty="0" err="1"/>
              <a:t>vở</a:t>
            </a:r>
            <a:r>
              <a:rPr lang="en-US" sz="4000" dirty="0"/>
              <a:t> </a:t>
            </a:r>
            <a:r>
              <a:rPr lang="en-US" sz="4000" dirty="0" err="1"/>
              <a:t>bài</a:t>
            </a:r>
            <a:r>
              <a:rPr lang="en-US" sz="4000" dirty="0"/>
              <a:t> </a:t>
            </a:r>
            <a:r>
              <a:rPr lang="en-US" sz="4000" dirty="0" err="1"/>
              <a:t>tập</a:t>
            </a:r>
            <a:r>
              <a:rPr lang="en-US" sz="4000" dirty="0"/>
              <a:t> </a:t>
            </a:r>
            <a:r>
              <a:rPr lang="en-US" sz="4000" dirty="0" err="1"/>
              <a:t>nhé</a:t>
            </a:r>
            <a:r>
              <a:rPr lang="en-US" sz="4000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0873" y="193964"/>
            <a:ext cx="10112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2. Đặt 1-2 câu giới thiệu một người thân của em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3616" y="2380343"/>
            <a:ext cx="1277257" cy="667521"/>
          </a:xfrm>
          <a:prstGeom prst="roundRect">
            <a:avLst/>
          </a:prstGeom>
          <a:gradFill flip="none" rotWithShape="1">
            <a:gsLst>
              <a:gs pos="0">
                <a:srgbClr val="DDF86B">
                  <a:tint val="66000"/>
                  <a:satMod val="160000"/>
                </a:srgbClr>
              </a:gs>
              <a:gs pos="50000">
                <a:srgbClr val="DDF86B">
                  <a:tint val="44500"/>
                  <a:satMod val="160000"/>
                </a:srgbClr>
              </a:gs>
              <a:gs pos="100000">
                <a:srgbClr val="DDF86B">
                  <a:tint val="23500"/>
                  <a:satMod val="160000"/>
                </a:srgbClr>
              </a:gs>
            </a:gsLst>
            <a:lin ang="8100000" scaled="1"/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09"/>
            <a:r>
              <a:rPr lang="en-US" sz="2800" spc="300" dirty="0" err="1" smtClean="0">
                <a:solidFill>
                  <a:prstClr val="black"/>
                </a:solidFill>
              </a:rPr>
              <a:t>Mẫu</a:t>
            </a:r>
            <a:endParaRPr lang="en-US" sz="2800" spc="300" dirty="0">
              <a:solidFill>
                <a:prstClr val="black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836800" y="1248267"/>
            <a:ext cx="4393870" cy="870858"/>
          </a:xfrm>
          <a:prstGeom prst="roundRect">
            <a:avLst/>
          </a:prstGeom>
          <a:solidFill>
            <a:srgbClr val="FEF143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Ai (</a:t>
            </a:r>
            <a:r>
              <a:rPr lang="en-US" sz="3600" dirty="0" err="1" smtClean="0">
                <a:solidFill>
                  <a:srgbClr val="C00000"/>
                </a:solidFill>
              </a:rPr>
              <a:t>cái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gì</a:t>
            </a:r>
            <a:r>
              <a:rPr lang="en-US" sz="3600" dirty="0" smtClean="0">
                <a:solidFill>
                  <a:srgbClr val="C00000"/>
                </a:solidFill>
              </a:rPr>
              <a:t>, con </a:t>
            </a:r>
            <a:r>
              <a:rPr lang="en-US" sz="3600" dirty="0" err="1" smtClean="0">
                <a:solidFill>
                  <a:srgbClr val="C00000"/>
                </a:solidFill>
              </a:rPr>
              <a:t>gì</a:t>
            </a:r>
            <a:r>
              <a:rPr lang="en-US" sz="3600" dirty="0" smtClean="0">
                <a:solidFill>
                  <a:srgbClr val="C00000"/>
                </a:solidFill>
              </a:rPr>
              <a:t>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341949" y="1248267"/>
            <a:ext cx="5471884" cy="870858"/>
          </a:xfrm>
          <a:prstGeom prst="roundRect">
            <a:avLst/>
          </a:prstGeom>
          <a:solidFill>
            <a:srgbClr val="FEF143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</a:rPr>
              <a:t>là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gì</a:t>
            </a:r>
            <a:r>
              <a:rPr lang="en-US" sz="3600" dirty="0" smtClean="0">
                <a:solidFill>
                  <a:srgbClr val="C00000"/>
                </a:solidFill>
              </a:rPr>
              <a:t>?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870666" y="2353150"/>
            <a:ext cx="4310586" cy="775854"/>
          </a:xfrm>
          <a:prstGeom prst="roundRect">
            <a:avLst/>
          </a:prstGeom>
          <a:solidFill>
            <a:srgbClr val="FFFF99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</a:rPr>
              <a:t>Bé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Khuê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338043" y="2361807"/>
            <a:ext cx="5475790" cy="775854"/>
          </a:xfrm>
          <a:prstGeom prst="roundRect">
            <a:avLst/>
          </a:prstGeom>
          <a:solidFill>
            <a:srgbClr val="FFFF99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</a:rPr>
              <a:t>là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em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gái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của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em</a:t>
            </a:r>
            <a:r>
              <a:rPr lang="en-US" sz="3600" dirty="0" smtClean="0">
                <a:solidFill>
                  <a:srgbClr val="C00000"/>
                </a:solidFill>
              </a:rPr>
              <a:t>. 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73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  <p:bldP spid="14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5" y="2406650"/>
            <a:ext cx="11213013" cy="47946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7" t="9882" r="17096" b="24192"/>
          <a:stretch/>
        </p:blipFill>
        <p:spPr>
          <a:xfrm>
            <a:off x="1846398" y="0"/>
            <a:ext cx="8615592" cy="276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3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21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5197</TotalTime>
  <Words>175</Words>
  <Application>Microsoft Office PowerPoint</Application>
  <PresentationFormat>Custom</PresentationFormat>
  <Paragraphs>40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8</vt:i4>
      </vt:variant>
    </vt:vector>
  </HeadingPairs>
  <TitlesOfParts>
    <vt:vector size="32" baseType="lpstr">
      <vt:lpstr>宋体</vt:lpstr>
      <vt:lpstr>Arial</vt:lpstr>
      <vt:lpstr>Calibri</vt:lpstr>
      <vt:lpstr>Calibri Light</vt:lpstr>
      <vt:lpstr>等线</vt:lpstr>
      <vt:lpstr>等线 Light</vt:lpstr>
      <vt:lpstr>Impact</vt:lpstr>
      <vt:lpstr>ITC Avant Garde Std Bk</vt:lpstr>
      <vt:lpstr>LiHei Pro</vt:lpstr>
      <vt:lpstr>Open Sans Extrabold</vt:lpstr>
      <vt:lpstr>Signika</vt:lpstr>
      <vt:lpstr>Wingdings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Admin</cp:lastModifiedBy>
  <cp:revision>3186</cp:revision>
  <dcterms:created xsi:type="dcterms:W3CDTF">2015-12-01T09:06:39Z</dcterms:created>
  <dcterms:modified xsi:type="dcterms:W3CDTF">2021-09-03T06:27:57Z</dcterms:modified>
</cp:coreProperties>
</file>